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4" r:id="rId13"/>
    <p:sldMasterId id="2147483686" r:id="rId14"/>
  </p:sldMasterIdLst>
  <p:notesMasterIdLst>
    <p:notesMasterId r:id="rId36"/>
  </p:notesMasterIdLst>
  <p:sldIdLst>
    <p:sldId id="282" r:id="rId15"/>
    <p:sldId id="256" r:id="rId16"/>
    <p:sldId id="261" r:id="rId17"/>
    <p:sldId id="262" r:id="rId18"/>
    <p:sldId id="263" r:id="rId19"/>
    <p:sldId id="264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 autoAdjust="0"/>
    <p:restoredTop sz="94660"/>
  </p:normalViewPr>
  <p:slideViewPr>
    <p:cSldViewPr snapToGrid="0" snapToObjects="1">
      <p:cViewPr>
        <p:scale>
          <a:sx n="77" d="100"/>
          <a:sy n="77" d="100"/>
        </p:scale>
        <p:origin x="-13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4DFB3-8BDB-5942-8011-C820DC67467D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34DCC-95D6-F44E-BF4E-757BB6E227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0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42C81-F141-4B69-A032-0188B7664D12}" type="slidenum">
              <a:rPr lang="en-AU" smtClean="0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5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C961C3-DDD7-4DB8-B4E4-B01EF50A6861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D4FEF-00D4-4AE2-8D73-481360F47705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EB85B-436B-43BD-8505-6B0F6A224633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1868-1273-4092-ADD7-ADB7CEEEE24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1868-1273-4092-ADD7-ADB7CEEEE24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11868-1273-4092-ADD7-ADB7CEEEE24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5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3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57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A5F5-04E8-4909-918E-EBEDD7ED0D8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3EB4-1FF7-4CC7-B6CD-F3DBF94394E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3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A5F5-04E8-4909-918E-EBEDD7ED0D8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3EB4-1FF7-4CC7-B6CD-F3DBF94394E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4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FF2C5-64CF-484D-B68B-BBC28E61FF54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FF2C5-64CF-484D-B68B-BBC28E61FF54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FF2C5-64CF-484D-B68B-BBC28E61FF54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FF2C5-64CF-484D-B68B-BBC28E61FF54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AU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93438-5A51-42BE-963B-68280B28B397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B610-9BA8-44F0-820E-5C30FDA1C34C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40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8675D-3087-4134-ADC6-DB9C21825ED5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173B-E0A1-4D8C-8E8C-E3D01ADE5804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2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52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D9DC-D8C2-4A59-8965-A55DB8BBFC88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13521-B6A2-4627-BB1D-7F1C227B4EC5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1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E612-7EC5-446C-8568-643011089FDC}" type="datetimeFigureOut">
              <a:rPr lang="en-AU" smtClean="0"/>
              <a:pPr/>
              <a:t>5/09/2013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3D50-5205-4262-98E8-914400AD50D3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BE612-7EC5-446C-8568-643011089FDC}" type="datetimeFigureOut">
              <a:rPr lang="en-AU" smtClean="0"/>
              <a:pPr/>
              <a:t>5/09/2013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3D50-5205-4262-98E8-914400AD50D3}" type="slidenum">
              <a:rPr lang="en-AU" smtClean="0"/>
              <a:pPr/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0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8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3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C733-68BF-D444-9323-9875DEFA56E1}" type="datetimeFigureOut">
              <a:rPr lang="en-US" smtClean="0"/>
              <a:pPr/>
              <a:t>9/5/2013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B7FD8-968F-3E42-9160-30D7989DCB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60575B93-9F4C-4E39-9129-5F1CCEDA1D8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6E74244-0BFF-4E83-B03F-6ACBC8FA6FEF}" type="slidenum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921D6BE-E3B4-4C09-8A33-BE06DBE51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328A84-FCEE-4643-8174-64ABF81DC8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70BBE612-7EC5-446C-8568-643011089FDC}" type="datetimeFigureOut">
              <a:rPr lang="en-AU" smtClean="0"/>
              <a:pPr defTabSz="914400"/>
              <a:t>5/09/2013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4400"/>
            <a:fld id="{71E03D50-5205-4262-98E8-914400AD50D3}" type="slidenum">
              <a:rPr lang="en-AU" smtClean="0"/>
              <a:pPr defTabSz="914400"/>
              <a:t>‹#›</a:t>
            </a:fld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0AA5F5-04E8-4909-918E-EBEDD7ED0D8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400"/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AD3EB4-1FF7-4CC7-B6CD-F3DBF94394E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0AA5F5-04E8-4909-918E-EBEDD7ED0D84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400"/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AD3EB4-1FF7-4CC7-B6CD-F3DBF94394E7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 defTabSz="914400"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AU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/>
            <a:fld id="{19BFF2C5-64CF-484D-B68B-BBC28E61FF54}" type="slidenum">
              <a:rPr lang="en-AU" smtClean="0">
                <a:solidFill>
                  <a:srgbClr val="FFFFFF"/>
                </a:solidFill>
              </a:rPr>
              <a:pPr defTabSz="914400"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 defTabSz="914400"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AU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/>
            <a:fld id="{19BFF2C5-64CF-484D-B68B-BBC28E61FF54}" type="slidenum">
              <a:rPr lang="en-AU" smtClean="0">
                <a:solidFill>
                  <a:srgbClr val="FFFFFF"/>
                </a:solidFill>
              </a:rPr>
              <a:pPr defTabSz="914400"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 defTabSz="914400"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AU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/>
            <a:fld id="{19BFF2C5-64CF-484D-B68B-BBC28E61FF54}" type="slidenum">
              <a:rPr lang="en-AU" smtClean="0">
                <a:solidFill>
                  <a:srgbClr val="FFFFFF"/>
                </a:solidFill>
              </a:rPr>
              <a:pPr defTabSz="914400"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fld id="{813DC0B5-1C92-4576-960F-34BA522942C3}" type="datetimeFigureOut">
              <a:rPr lang="en-AU" smtClean="0">
                <a:solidFill>
                  <a:srgbClr val="FFFFFF"/>
                </a:solidFill>
              </a:rPr>
              <a:pPr defTabSz="914400"/>
              <a:t>5/09/2013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AU">
              <a:solidFill>
                <a:srgbClr val="FFFFFF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/>
            <a:fld id="{19BFF2C5-64CF-484D-B68B-BBC28E61FF54}" type="slidenum">
              <a:rPr lang="en-AU" smtClean="0">
                <a:solidFill>
                  <a:srgbClr val="FFFFFF"/>
                </a:solidFill>
              </a:rPr>
              <a:pPr defTabSz="914400"/>
              <a:t>‹#›</a:t>
            </a:fld>
            <a:endParaRPr lang="en-AU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60575B93-9F4C-4E39-9129-5F1CCEDA1D8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6E74244-0BFF-4E83-B03F-6ACBC8FA6FEF}" type="slidenum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60575B93-9F4C-4E39-9129-5F1CCEDA1D82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5/09/2013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>
              <a:defRPr/>
            </a:pPr>
            <a:fld id="{F6E74244-0BFF-4E83-B03F-6ACBC8FA6FEF}" type="slidenum">
              <a:rPr lang="en-A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jpeg"/><Relationship Id="rId3" Type="http://schemas.openxmlformats.org/officeDocument/2006/relationships/hyperlink" Target="http://www.i-to-i.com/" TargetMode="External"/><Relationship Id="rId7" Type="http://schemas.openxmlformats.org/officeDocument/2006/relationships/hyperlink" Target="http://www.yearoutgroup.org/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hyperlink" Target="http://www.aboutwysetc.org/" TargetMode="External"/><Relationship Id="rId5" Type="http://schemas.openxmlformats.org/officeDocument/2006/relationships/hyperlink" Target="http://www.abta.com/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hyperlink" Target="http://www.realgap.com.au/" TargetMode="External"/><Relationship Id="rId9" Type="http://schemas.openxmlformats.org/officeDocument/2006/relationships/hyperlink" Target="http://www.fco.gov.uk/travel" TargetMode="Externa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au-highschools@isvolunteers.org" TargetMode="External"/><Relationship Id="rId5" Type="http://schemas.openxmlformats.org/officeDocument/2006/relationships/hyperlink" Target="http://www.isvolunteers.org/" TargetMode="Externa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5" Type="http://schemas.openxmlformats.org/officeDocument/2006/relationships/hyperlink" Target="mailto:au-info@isvolunteers.org" TargetMode="External"/><Relationship Id="rId4" Type="http://schemas.openxmlformats.org/officeDocument/2006/relationships/hyperlink" Target="http://www.isvolunteers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voiceaustralia.org.au/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projectfutures.com/events/cycles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iceaustralia.org.au/" TargetMode="External"/><Relationship Id="rId13" Type="http://schemas.openxmlformats.org/officeDocument/2006/relationships/hyperlink" Target="http://www.gviaustralia.com.au/" TargetMode="External"/><Relationship Id="rId3" Type="http://schemas.openxmlformats.org/officeDocument/2006/relationships/hyperlink" Target="http://www.projects-abroad.com.au/" TargetMode="External"/><Relationship Id="rId7" Type="http://schemas.openxmlformats.org/officeDocument/2006/relationships/hyperlink" Target="http://www.isvolunteers.org/" TargetMode="External"/><Relationship Id="rId12" Type="http://schemas.openxmlformats.org/officeDocument/2006/relationships/hyperlink" Target="http://www.australianvolunteers.com/" TargetMode="External"/><Relationship Id="rId2" Type="http://schemas.openxmlformats.org/officeDocument/2006/relationships/hyperlink" Target="http://www.antipodeans.com.au/" TargetMode="External"/><Relationship Id="rId16" Type="http://schemas.openxmlformats.org/officeDocument/2006/relationships/hyperlink" Target="http://www.projectfutures.com/events/cycle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www.i-to-i.com/" TargetMode="External"/><Relationship Id="rId11" Type="http://schemas.openxmlformats.org/officeDocument/2006/relationships/hyperlink" Target="http://www.volunteerabroad.com.au/" TargetMode="External"/><Relationship Id="rId5" Type="http://schemas.openxmlformats.org/officeDocument/2006/relationships/hyperlink" Target="http://www.realgap.com.au/" TargetMode="External"/><Relationship Id="rId15" Type="http://schemas.openxmlformats.org/officeDocument/2006/relationships/hyperlink" Target="http://www.palms.org.au/" TargetMode="External"/><Relationship Id="rId10" Type="http://schemas.openxmlformats.org/officeDocument/2006/relationships/hyperlink" Target="http://www.catholicmission.org.au/educationformation/gig" TargetMode="External"/><Relationship Id="rId4" Type="http://schemas.openxmlformats.org/officeDocument/2006/relationships/hyperlink" Target="http://www.worldyouth.org.au/" TargetMode="External"/><Relationship Id="rId9" Type="http://schemas.openxmlformats.org/officeDocument/2006/relationships/hyperlink" Target="http://www.projectfutures.com/events/cycles/2013/" TargetMode="External"/><Relationship Id="rId14" Type="http://schemas.openxmlformats.org/officeDocument/2006/relationships/hyperlink" Target="http://www.volunteering.com.au/become_a_volunteer/volunteer_overseas.as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youth.org.au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Documents and Settings\MEL\My Documents\My Pictures\Nudge Photos\26 - Philippines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90" y="-12358"/>
            <a:ext cx="5412260" cy="3608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MEL\Desktop\Phil 2013 photos\Philippines 2013 2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9"/>
          <a:stretch/>
        </p:blipFill>
        <p:spPr bwMode="auto">
          <a:xfrm>
            <a:off x="5078627" y="4053016"/>
            <a:ext cx="3893632" cy="236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MEL\My Documents\My Pictures\Nudge Photos\Philippines photos\Best shots\FIJI 15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8" r="9149"/>
          <a:stretch/>
        </p:blipFill>
        <p:spPr bwMode="auto">
          <a:xfrm>
            <a:off x="375313" y="3956646"/>
            <a:ext cx="4106500" cy="263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13" y="2813646"/>
            <a:ext cx="8229600" cy="1143000"/>
          </a:xfrm>
        </p:spPr>
        <p:txBody>
          <a:bodyPr>
            <a:noAutofit/>
          </a:bodyPr>
          <a:lstStyle/>
          <a:p>
            <a:r>
              <a:rPr lang="en-AU" sz="5000" dirty="0" smtClean="0">
                <a:solidFill>
                  <a:schemeClr val="bg1"/>
                </a:solidFill>
              </a:rPr>
              <a:t>Gap Year Options</a:t>
            </a:r>
            <a:br>
              <a:rPr lang="en-AU" sz="5000" dirty="0" smtClean="0">
                <a:solidFill>
                  <a:schemeClr val="bg1"/>
                </a:solidFill>
              </a:rPr>
            </a:br>
            <a:r>
              <a:rPr lang="en-AU" sz="5000" dirty="0" smtClean="0">
                <a:solidFill>
                  <a:schemeClr val="bg1"/>
                </a:solidFill>
              </a:rPr>
              <a:t>Volunteering in 2014??</a:t>
            </a:r>
            <a:endParaRPr lang="en-AU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0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8313" y="1844675"/>
            <a:ext cx="4032250" cy="31083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Leading provider of overseas short term volunteer placements – 2 weeks to 3 months </a:t>
            </a:r>
          </a:p>
          <a:p>
            <a:pPr algn="ctr" defTabSz="914400">
              <a:defRPr/>
            </a:pPr>
            <a:endParaRPr lang="en-GB" sz="2800" dirty="0">
              <a:solidFill>
                <a:prstClr val="white"/>
              </a:solidFill>
              <a:latin typeface="ChollaSansThin" pitchFamily="18" charset="0"/>
            </a:endParaRPr>
          </a:p>
          <a:p>
            <a:pPr algn="ctr" defTabSz="914400"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  <a:hlinkClick r:id="rId3"/>
              </a:rPr>
              <a:t>www.i-to-i.com</a:t>
            </a: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 </a:t>
            </a:r>
          </a:p>
          <a:p>
            <a:pPr algn="ctr" defTabSz="914400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9338" y="1846263"/>
            <a:ext cx="3960812" cy="38465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en-GB" sz="3200" dirty="0">
                <a:solidFill>
                  <a:prstClr val="white"/>
                </a:solidFill>
                <a:latin typeface="ChollaSansThin" pitchFamily="18" charset="0"/>
              </a:rPr>
              <a:t>Gap Year specialists:</a:t>
            </a:r>
          </a:p>
          <a:p>
            <a:pPr algn="ctr" defTabSz="9144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 Internships</a:t>
            </a:r>
          </a:p>
          <a:p>
            <a:pPr algn="ctr" defTabSz="9144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 Adventure Tours</a:t>
            </a:r>
          </a:p>
          <a:p>
            <a:pPr algn="ctr" defTabSz="9144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 Working Holidays</a:t>
            </a:r>
          </a:p>
          <a:p>
            <a:pPr algn="ctr" defTabSz="914400">
              <a:buFont typeface="Arial" pitchFamily="34" charset="0"/>
              <a:buChar char="•"/>
              <a:defRPr/>
            </a:pPr>
            <a:endParaRPr lang="en-GB" sz="2800" dirty="0">
              <a:solidFill>
                <a:prstClr val="white"/>
              </a:solidFill>
              <a:latin typeface="ChollaSansThin" pitchFamily="18" charset="0"/>
            </a:endParaRPr>
          </a:p>
          <a:p>
            <a:pPr algn="ctr" defTabSz="914400">
              <a:defRPr/>
            </a:pPr>
            <a:r>
              <a:rPr lang="en-GB" sz="2800" dirty="0">
                <a:solidFill>
                  <a:prstClr val="white"/>
                </a:solidFill>
                <a:latin typeface="ChollaSansThin" pitchFamily="18" charset="0"/>
                <a:hlinkClick r:id="rId4"/>
              </a:rPr>
              <a:t>www.realgap.com.au</a:t>
            </a:r>
            <a:r>
              <a:rPr lang="en-GB" sz="2800" dirty="0">
                <a:solidFill>
                  <a:prstClr val="white"/>
                </a:solidFill>
                <a:latin typeface="ChollaSansThin" pitchFamily="18" charset="0"/>
              </a:rPr>
              <a:t> </a:t>
            </a:r>
          </a:p>
          <a:p>
            <a:pPr algn="ctr" defTabSz="914400">
              <a:defRPr/>
            </a:pPr>
            <a:endParaRPr lang="en-US" sz="3600" dirty="0">
              <a:solidFill>
                <a:prstClr val="white"/>
              </a:solidFill>
              <a:latin typeface="ChollaSansThin" pitchFamily="18" charset="0"/>
            </a:endParaRPr>
          </a:p>
          <a:p>
            <a:pPr algn="ctr" defTabSz="914400">
              <a:defRPr/>
            </a:pP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313" y="4941888"/>
            <a:ext cx="8351837" cy="10461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n-GB" sz="3100" dirty="0">
                <a:solidFill>
                  <a:prstClr val="white"/>
                </a:solidFill>
              </a:rPr>
              <a:t>200+ projects, trips and programmes in 35 countries</a:t>
            </a:r>
            <a:endParaRPr lang="en-US" sz="3100" dirty="0">
              <a:solidFill>
                <a:prstClr val="white"/>
              </a:solidFill>
            </a:endParaRPr>
          </a:p>
        </p:txBody>
      </p:sp>
      <p:pic>
        <p:nvPicPr>
          <p:cNvPr id="12" name="Picture 2" descr="Association of British Travel Agents">
            <a:hlinkClick r:id="rId5" tooltip="Association of British Travel Agents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6116638"/>
            <a:ext cx="4000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Year Out Group">
            <a:hlinkClick r:id="rId7" tooltip="Year Out Grou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6169025"/>
            <a:ext cx="542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CO Travel Advice">
            <a:hlinkClick r:id="rId9" tooltip="FCO Travel Advic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6240463"/>
            <a:ext cx="12668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The World Youth Student &amp; Educational">
            <a:hlinkClick r:id="rId11" tooltip="The World Youth Student &amp; Educational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6097588"/>
            <a:ext cx="952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ol_logo_6527_100k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17061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RG logo no backgrou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2520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i-to-i_no_backgr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280828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0483" name="Titel 1"/>
          <p:cNvSpPr>
            <a:spLocks noGrp="1"/>
          </p:cNvSpPr>
          <p:nvPr>
            <p:ph type="title"/>
          </p:nvPr>
        </p:nvSpPr>
        <p:spPr>
          <a:xfrm>
            <a:off x="2700338" y="5589588"/>
            <a:ext cx="4535487" cy="9286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2800" b="1" dirty="0" smtClean="0">
                <a:solidFill>
                  <a:schemeClr val="tx2"/>
                </a:solidFill>
              </a:rPr>
              <a:t>Live with Lion Cubs, South Africa</a:t>
            </a:r>
            <a:r>
              <a:rPr lang="de-DE" sz="2800" dirty="0" smtClean="0">
                <a:solidFill>
                  <a:schemeClr val="tx2"/>
                </a:solidFill>
              </a:rPr>
              <a:t/>
            </a:r>
            <a:br>
              <a:rPr lang="de-DE" sz="2800" dirty="0" smtClean="0">
                <a:solidFill>
                  <a:schemeClr val="tx2"/>
                </a:solidFill>
              </a:rPr>
            </a:br>
            <a:r>
              <a:rPr lang="de-DE" sz="2800" dirty="0" smtClean="0">
                <a:solidFill>
                  <a:schemeClr val="tx2"/>
                </a:solidFill>
              </a:rPr>
              <a:t>2, 3 or 4 weeks – the ultimate </a:t>
            </a:r>
            <a:br>
              <a:rPr lang="de-DE" sz="2800" dirty="0" smtClean="0">
                <a:solidFill>
                  <a:schemeClr val="tx2"/>
                </a:solidFill>
              </a:rPr>
            </a:br>
            <a:r>
              <a:rPr lang="de-DE" sz="2800" dirty="0" smtClean="0">
                <a:solidFill>
                  <a:schemeClr val="tx2"/>
                </a:solidFill>
              </a:rPr>
              <a:t>hands-on wildlife experience</a:t>
            </a:r>
            <a:br>
              <a:rPr lang="de-DE" sz="2800" dirty="0" smtClean="0">
                <a:solidFill>
                  <a:schemeClr val="tx2"/>
                </a:solidFill>
              </a:rPr>
            </a:br>
            <a:endParaRPr lang="de-DE" sz="2800" dirty="0" smtClean="0">
              <a:solidFill>
                <a:schemeClr val="tx2"/>
              </a:solidFill>
            </a:endParaRPr>
          </a:p>
        </p:txBody>
      </p:sp>
      <p:pic>
        <p:nvPicPr>
          <p:cNvPr id="3076" name="Picture 6" descr="Y:\REAL TRAVEL\MARKETING\Logo\i-to-i\i-to-i_logo_cutout_colour-overl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3425"/>
            <a:ext cx="27717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6659563" y="6396038"/>
            <a:ext cx="2484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www.i-to-i.com</a:t>
            </a:r>
            <a:endParaRPr lang="en-AU" sz="2400" b="1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aff 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052736"/>
            <a:ext cx="3960440" cy="5280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taff 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980728"/>
            <a:ext cx="4032448" cy="5376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staff 1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052736"/>
            <a:ext cx="3996444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 algn="l"/>
            <a:r>
              <a:rPr lang="en-GB" sz="2400" b="1" smtClean="0">
                <a:latin typeface="ChollaSansRegular"/>
              </a:rPr>
              <a:t>Thailand Experience – 4 weeks $1699</a:t>
            </a:r>
            <a:endParaRPr lang="en-US" sz="2400" b="1" smtClean="0">
              <a:latin typeface="ChollaSansRegular"/>
            </a:endParaRPr>
          </a:p>
        </p:txBody>
      </p:sp>
      <p:pic>
        <p:nvPicPr>
          <p:cNvPr id="10" name="Picture 9" descr="Koh Tao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1700808"/>
            <a:ext cx="5688632" cy="4266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18555_10150099472775425_557450424_11087985_1950139_n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3647" y="1484784"/>
            <a:ext cx="5712529" cy="4282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95963" y="1412875"/>
            <a:ext cx="2879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0000"/>
                </a:solidFill>
              </a:rPr>
              <a:t>Week 1 </a:t>
            </a:r>
            <a:r>
              <a:rPr lang="en-GB" sz="2800" smtClean="0">
                <a:solidFill>
                  <a:srgbClr val="FF0000"/>
                </a:solidFill>
              </a:rPr>
              <a:t>Bangkok &amp; Kanchanaburi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00750" y="2428875"/>
            <a:ext cx="31432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0000"/>
                </a:solidFill>
              </a:rPr>
              <a:t>Week 2</a:t>
            </a:r>
            <a:r>
              <a:rPr lang="en-GB" sz="2800" smtClean="0">
                <a:solidFill>
                  <a:srgbClr val="FF0000"/>
                </a:solidFill>
              </a:rPr>
              <a:t>        Elephant riding  &amp; volunteering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215063" y="3857625"/>
            <a:ext cx="29289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600" b="1" smtClean="0">
                <a:solidFill>
                  <a:srgbClr val="FF0000"/>
                </a:solidFill>
              </a:rPr>
              <a:t>Week 3</a:t>
            </a:r>
            <a:r>
              <a:rPr lang="en-GB" sz="2600" smtClean="0">
                <a:solidFill>
                  <a:srgbClr val="FF0000"/>
                </a:solidFill>
              </a:rPr>
              <a:t> Trekking, white-water rafting  &amp; volunteering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60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80175" y="5143500"/>
            <a:ext cx="2663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0000"/>
                </a:solidFill>
              </a:rPr>
              <a:t>Week 4</a:t>
            </a:r>
            <a:r>
              <a:rPr lang="en-GB" sz="2800" smtClean="0">
                <a:solidFill>
                  <a:srgbClr val="FF0000"/>
                </a:solidFill>
              </a:rPr>
              <a:t>             Ko Pha Ngan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smtClean="0">
              <a:solidFill>
                <a:srgbClr val="FF0000"/>
              </a:solidFill>
            </a:endParaRPr>
          </a:p>
        </p:txBody>
      </p:sp>
      <p:pic>
        <p:nvPicPr>
          <p:cNvPr id="4108" name="Picture 12" descr="RG logo no backgr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625"/>
            <a:ext cx="216058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6732588" y="6308725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realgap.com.au</a:t>
            </a:r>
            <a:r>
              <a:rPr lang="en-US" smtClean="0">
                <a:solidFill>
                  <a:prstClr val="black"/>
                </a:solidFill>
              </a:rPr>
              <a:t> </a:t>
            </a:r>
            <a:endParaRPr lang="en-A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4C5C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4C5C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4C5C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2" grpId="0"/>
      <p:bldP spid="22" grpId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ISV 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004"/>
            <a:ext cx="70866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3800" b="1" dirty="0" smtClean="0">
                <a:solidFill>
                  <a:srgbClr val="006600"/>
                </a:solidFill>
              </a:rPr>
              <a:t>International Student Volunteers</a:t>
            </a:r>
          </a:p>
          <a:p>
            <a:pPr defTabSz="914400"/>
            <a:r>
              <a:rPr lang="en-AU" sz="2400" b="1" dirty="0" smtClean="0">
                <a:solidFill>
                  <a:srgbClr val="006600"/>
                </a:solidFill>
              </a:rPr>
              <a:t>Opportunity to travel and volunteer</a:t>
            </a:r>
          </a:p>
          <a:p>
            <a:pPr defTabSz="914400"/>
            <a:r>
              <a:rPr lang="en-AU" sz="2400" b="1" dirty="0" smtClean="0">
                <a:solidFill>
                  <a:srgbClr val="006600"/>
                </a:solidFill>
              </a:rPr>
              <a:t>Start your adventure today! </a:t>
            </a:r>
          </a:p>
          <a:p>
            <a:pPr algn="ctr" defTabSz="914400"/>
            <a:endParaRPr lang="en-AU" sz="4800" b="1" dirty="0">
              <a:solidFill>
                <a:srgbClr val="0066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52800" y="1701071"/>
            <a:ext cx="2667000" cy="195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User\Dropbox\In View Photos\Thailand\266469_10150677978195704_713000703_19336254_419734_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4"/>
          <a:stretch>
            <a:fillRect/>
          </a:stretch>
        </p:blipFill>
        <p:spPr bwMode="auto">
          <a:xfrm>
            <a:off x="228600" y="1676400"/>
            <a:ext cx="2743200" cy="1981200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29" t="8392" r="12237"/>
          <a:stretch>
            <a:fillRect/>
          </a:stretch>
        </p:blipFill>
        <p:spPr bwMode="auto">
          <a:xfrm>
            <a:off x="3352800" y="4267200"/>
            <a:ext cx="2667000" cy="20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IMON\Documents\website\1- new\1 Pages and Content\3 Country Pages\Volunteer Pages\Country Volunteer page - project type photos\Web Photos - CR Community Development\ISV '07 19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0"/>
          <a:stretch>
            <a:fillRect/>
          </a:stretch>
        </p:blipFill>
        <p:spPr bwMode="auto">
          <a:xfrm>
            <a:off x="6324600" y="1733550"/>
            <a:ext cx="2667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ropbox\In View Photos\Thailand\IMG_51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4267200"/>
            <a:ext cx="2514600" cy="1981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3776246"/>
            <a:ext cx="9144000" cy="338554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AU" sz="1600" b="1" dirty="0" smtClean="0">
                <a:solidFill>
                  <a:prstClr val="white"/>
                </a:solidFill>
              </a:rPr>
              <a:t>·  Community development  ·  Environmental management  ·  Wildlife rehabilitation  ·  Sustainable projects </a:t>
            </a:r>
            <a:endParaRPr lang="en-AU" sz="1600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400800"/>
            <a:ext cx="9144000" cy="338554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AU" sz="1600" b="1" dirty="0" smtClean="0">
                <a:solidFill>
                  <a:prstClr val="white"/>
                </a:solidFill>
              </a:rPr>
              <a:t>·  Hill tribe trek  ·  Zip-lining  ·  Sea Kayaking ·  Cooking classes  ·  Museums ·  Temples ·  Villages ·  Markets </a:t>
            </a:r>
            <a:endParaRPr lang="en-AU" sz="1600" b="1" dirty="0">
              <a:solidFill>
                <a:prstClr val="white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53" t="5418"/>
          <a:stretch>
            <a:fillRect/>
          </a:stretch>
        </p:blipFill>
        <p:spPr bwMode="auto">
          <a:xfrm>
            <a:off x="228600" y="4267200"/>
            <a:ext cx="28194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5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ISV 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005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4800" b="1" dirty="0" smtClean="0">
                <a:solidFill>
                  <a:srgbClr val="006600"/>
                </a:solidFill>
              </a:rPr>
              <a:t>International </a:t>
            </a:r>
          </a:p>
          <a:p>
            <a:pPr algn="ctr" defTabSz="914400"/>
            <a:r>
              <a:rPr lang="en-AU" sz="4800" b="1" dirty="0" smtClean="0">
                <a:solidFill>
                  <a:srgbClr val="006600"/>
                </a:solidFill>
              </a:rPr>
              <a:t>Student Volunteers</a:t>
            </a:r>
            <a:endParaRPr lang="en-AU" sz="4800" b="1" dirty="0">
              <a:solidFill>
                <a:srgbClr val="006600"/>
              </a:solidFill>
            </a:endParaRPr>
          </a:p>
        </p:txBody>
      </p:sp>
      <p:pic>
        <p:nvPicPr>
          <p:cNvPr id="5" name="Picture 2" descr="C:\Documents and Settings\Ross\Desktop\High Schools\185631_10150187716613574_38389768573_8895219_142894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76600"/>
            <a:ext cx="2438400" cy="1581362"/>
          </a:xfrm>
          <a:prstGeom prst="rect">
            <a:avLst/>
          </a:prstGeom>
          <a:noFill/>
        </p:spPr>
      </p:pic>
      <p:sp>
        <p:nvSpPr>
          <p:cNvPr id="12" name="Content Placeholder 6"/>
          <p:cNvSpPr>
            <a:spLocks noGrp="1"/>
          </p:cNvSpPr>
          <p:nvPr>
            <p:ph sz="half" idx="1"/>
          </p:nvPr>
        </p:nvSpPr>
        <p:spPr>
          <a:xfrm>
            <a:off x="0" y="1676401"/>
            <a:ext cx="6248400" cy="52577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AU" sz="2400" b="1" u="sng" dirty="0" smtClean="0">
                <a:solidFill>
                  <a:srgbClr val="006600"/>
                </a:solidFill>
              </a:rPr>
              <a:t>High School Program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18 Days: 	</a:t>
            </a:r>
            <a:r>
              <a:rPr lang="en-AU" sz="2000" dirty="0" smtClean="0"/>
              <a:t>10 days volunteering, 8 days travel and adventure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Departure: </a:t>
            </a:r>
            <a:r>
              <a:rPr lang="en-AU" sz="2000" dirty="0" smtClean="0"/>
              <a:t>January 2014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Ages: 	</a:t>
            </a:r>
            <a:r>
              <a:rPr lang="en-AU" sz="2000" dirty="0" smtClean="0"/>
              <a:t>15 – 18yrs</a:t>
            </a:r>
          </a:p>
          <a:p>
            <a:pPr>
              <a:lnSpc>
                <a:spcPct val="150000"/>
              </a:lnSpc>
              <a:buNone/>
            </a:pPr>
            <a:r>
              <a:rPr lang="en-AU" sz="1600" b="1" dirty="0" smtClean="0">
                <a:solidFill>
                  <a:srgbClr val="006600"/>
                </a:solidFill>
              </a:rPr>
              <a:t>Locations: </a:t>
            </a:r>
            <a:r>
              <a:rPr lang="en-AU" sz="2000" dirty="0" smtClean="0"/>
              <a:t>Costa Rica, Thailand or Vietnam </a:t>
            </a:r>
          </a:p>
          <a:p>
            <a:pPr>
              <a:lnSpc>
                <a:spcPct val="150000"/>
              </a:lnSpc>
              <a:buNone/>
            </a:pPr>
            <a:r>
              <a:rPr lang="en-AU" sz="1600" b="1" dirty="0" smtClean="0">
                <a:solidFill>
                  <a:srgbClr val="006600"/>
                </a:solidFill>
              </a:rPr>
              <a:t>Cost: </a:t>
            </a:r>
            <a:r>
              <a:rPr lang="en-AU" sz="1800" dirty="0" smtClean="0"/>
              <a:t>	Thailand, Vietnam AUD 2,595.00 + airfares  </a:t>
            </a:r>
            <a:r>
              <a:rPr lang="en-AU" sz="1100" dirty="0" smtClean="0"/>
              <a:t>*2012 prices </a:t>
            </a:r>
            <a:endParaRPr lang="en-AU" sz="1800" dirty="0" smtClean="0"/>
          </a:p>
          <a:p>
            <a:pPr>
              <a:lnSpc>
                <a:spcPct val="150000"/>
              </a:lnSpc>
              <a:buNone/>
            </a:pPr>
            <a:r>
              <a:rPr lang="en-AU" sz="1800" dirty="0" smtClean="0"/>
              <a:t>		Costa Rica AUD 2,695.00 + airfares </a:t>
            </a:r>
            <a:r>
              <a:rPr lang="en-AU" sz="1100" dirty="0" smtClean="0"/>
              <a:t>*2012 prices </a:t>
            </a:r>
            <a:endParaRPr lang="en-AU" sz="1800" dirty="0" smtClean="0"/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Website: </a:t>
            </a:r>
            <a:r>
              <a:rPr lang="en-AU" sz="1800" b="1" dirty="0" smtClean="0">
                <a:solidFill>
                  <a:srgbClr val="006600"/>
                </a:solidFill>
                <a:hlinkClick r:id="rId5"/>
              </a:rPr>
              <a:t>www.isvolunteers.org</a:t>
            </a:r>
            <a:endParaRPr lang="en-AU" sz="1800" b="1" dirty="0" smtClean="0"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Email: 	</a:t>
            </a:r>
            <a:r>
              <a:rPr lang="en-AU" sz="1800" b="1" dirty="0" smtClean="0">
                <a:solidFill>
                  <a:srgbClr val="006600"/>
                </a:solidFill>
                <a:hlinkClick r:id="rId6"/>
              </a:rPr>
              <a:t>au-highschools@isvolunteers.org</a:t>
            </a:r>
            <a:r>
              <a:rPr lang="en-AU" sz="1800" b="1" dirty="0" smtClean="0">
                <a:solidFill>
                  <a:srgbClr val="006600"/>
                </a:solidFill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Phone: 	</a:t>
            </a:r>
            <a:r>
              <a:rPr lang="en-AU" sz="1800" dirty="0" smtClean="0"/>
              <a:t>02 9369 5556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53200" y="1371600"/>
            <a:ext cx="2438400" cy="177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SIMON\Documents\GoAbroad\photos\Costa Rica\100_0139 - Copy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953000"/>
            <a:ext cx="2439612" cy="18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5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lueISV 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005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4800" b="1" dirty="0" smtClean="0">
                <a:solidFill>
                  <a:srgbClr val="006600"/>
                </a:solidFill>
              </a:rPr>
              <a:t>International </a:t>
            </a:r>
          </a:p>
          <a:p>
            <a:pPr algn="ctr" defTabSz="914400"/>
            <a:r>
              <a:rPr lang="en-AU" sz="4800" b="1" dirty="0" smtClean="0">
                <a:solidFill>
                  <a:srgbClr val="006600"/>
                </a:solidFill>
              </a:rPr>
              <a:t>Student Volunteers</a:t>
            </a:r>
            <a:endParaRPr lang="en-AU" sz="4800" b="1" dirty="0">
              <a:solidFill>
                <a:srgbClr val="006600"/>
              </a:solidFill>
            </a:endParaRPr>
          </a:p>
        </p:txBody>
      </p:sp>
      <p:sp>
        <p:nvSpPr>
          <p:cNvPr id="12" name="Content Placeholder 6"/>
          <p:cNvSpPr>
            <a:spLocks noGrp="1"/>
          </p:cNvSpPr>
          <p:nvPr>
            <p:ph sz="half" idx="1"/>
          </p:nvPr>
        </p:nvSpPr>
        <p:spPr>
          <a:xfrm>
            <a:off x="0" y="1676401"/>
            <a:ext cx="6400800" cy="525779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AU" sz="2400" b="1" u="sng" dirty="0" smtClean="0">
                <a:solidFill>
                  <a:srgbClr val="006600"/>
                </a:solidFill>
              </a:rPr>
              <a:t>University Program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4 weeks: 	</a:t>
            </a:r>
            <a:r>
              <a:rPr lang="en-AU" sz="2000" dirty="0" smtClean="0"/>
              <a:t>2wks volunteering, 2wks travel and adventure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Departure: </a:t>
            </a:r>
            <a:r>
              <a:rPr lang="en-AU" sz="2000" dirty="0" smtClean="0"/>
              <a:t>Nov 2013- Feb 2014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Ages: 	</a:t>
            </a:r>
            <a:r>
              <a:rPr lang="en-AU" sz="2000" dirty="0" smtClean="0"/>
              <a:t>18 years and over</a:t>
            </a:r>
          </a:p>
          <a:p>
            <a:pPr>
              <a:lnSpc>
                <a:spcPct val="150000"/>
              </a:lnSpc>
              <a:buNone/>
            </a:pPr>
            <a:r>
              <a:rPr lang="en-AU" sz="1600" b="1" dirty="0" smtClean="0">
                <a:solidFill>
                  <a:srgbClr val="006600"/>
                </a:solidFill>
              </a:rPr>
              <a:t>Locations: </a:t>
            </a:r>
            <a:r>
              <a:rPr lang="en-AU" sz="2000" dirty="0" smtClean="0"/>
              <a:t>Costa Rica, Thailand, South Africa</a:t>
            </a:r>
          </a:p>
          <a:p>
            <a:pPr>
              <a:lnSpc>
                <a:spcPct val="150000"/>
              </a:lnSpc>
              <a:buNone/>
            </a:pPr>
            <a:r>
              <a:rPr lang="en-AU" sz="1600" b="1" dirty="0" smtClean="0">
                <a:solidFill>
                  <a:srgbClr val="006600"/>
                </a:solidFill>
              </a:rPr>
              <a:t>Cost: </a:t>
            </a:r>
            <a:r>
              <a:rPr lang="en-AU" sz="1800" dirty="0" smtClean="0"/>
              <a:t>	Costa Rica, South Africa AUD 3,495.00 + airfares </a:t>
            </a:r>
            <a:r>
              <a:rPr lang="en-AU" sz="1100" dirty="0" smtClean="0"/>
              <a:t>*2012 prices 	</a:t>
            </a:r>
            <a:r>
              <a:rPr lang="en-AU" sz="1800" dirty="0" smtClean="0"/>
              <a:t>Thailand  AUD 3,395.00 + airfares  </a:t>
            </a:r>
            <a:r>
              <a:rPr lang="en-AU" sz="1100" dirty="0" smtClean="0"/>
              <a:t>*2012 prices </a:t>
            </a:r>
            <a:endParaRPr lang="en-AU" sz="1800" dirty="0" smtClean="0"/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Website: </a:t>
            </a:r>
            <a:r>
              <a:rPr lang="en-AU" sz="1800" b="1" dirty="0" smtClean="0">
                <a:solidFill>
                  <a:srgbClr val="006600"/>
                </a:solidFill>
                <a:hlinkClick r:id="rId4"/>
              </a:rPr>
              <a:t>www.isvolunteers.org</a:t>
            </a:r>
            <a:endParaRPr lang="en-AU" sz="1800" b="1" dirty="0" smtClean="0">
              <a:solidFill>
                <a:srgbClr val="00660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Email: 	</a:t>
            </a:r>
            <a:r>
              <a:rPr lang="en-AU" sz="1800" b="1" dirty="0" smtClean="0">
                <a:solidFill>
                  <a:srgbClr val="006600"/>
                </a:solidFill>
                <a:hlinkClick r:id="rId5"/>
              </a:rPr>
              <a:t>au-info@isvolunteers.org</a:t>
            </a:r>
            <a:r>
              <a:rPr lang="en-AU" sz="1800" b="1" dirty="0" smtClean="0">
                <a:solidFill>
                  <a:srgbClr val="006600"/>
                </a:solidFill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AU" sz="1800" b="1" dirty="0" smtClean="0">
                <a:solidFill>
                  <a:srgbClr val="006600"/>
                </a:solidFill>
              </a:rPr>
              <a:t>Phone: 	</a:t>
            </a:r>
            <a:r>
              <a:rPr lang="en-AU" sz="1800" dirty="0" smtClean="0"/>
              <a:t>02 9369 5556 </a:t>
            </a:r>
          </a:p>
        </p:txBody>
      </p:sp>
      <p:pic>
        <p:nvPicPr>
          <p:cNvPr id="1026" name="Picture 2" descr="C:\Users\User\Dropbox\In View Photos\South Africa\cheetah feed.jpg"/>
          <p:cNvPicPr>
            <a:picLocks noChangeAspect="1" noChangeArrowheads="1"/>
          </p:cNvPicPr>
          <p:nvPr/>
        </p:nvPicPr>
        <p:blipFill>
          <a:blip r:embed="rId6" cstate="print"/>
          <a:srcRect l="11212" r="1894"/>
          <a:stretch>
            <a:fillRect/>
          </a:stretch>
        </p:blipFill>
        <p:spPr bwMode="auto">
          <a:xfrm>
            <a:off x="6477000" y="1447800"/>
            <a:ext cx="2362200" cy="1676400"/>
          </a:xfrm>
          <a:prstGeom prst="rect">
            <a:avLst/>
          </a:prstGeom>
          <a:noFill/>
        </p:spPr>
      </p:pic>
      <p:pic>
        <p:nvPicPr>
          <p:cNvPr id="1027" name="Picture 3" descr="C:\Users\User\Dropbox\In View Photos\South Africa\kids.jpg"/>
          <p:cNvPicPr>
            <a:picLocks noChangeAspect="1" noChangeArrowheads="1"/>
          </p:cNvPicPr>
          <p:nvPr/>
        </p:nvPicPr>
        <p:blipFill>
          <a:blip r:embed="rId7" cstate="print"/>
          <a:srcRect l="3125" r="-3125"/>
          <a:stretch>
            <a:fillRect/>
          </a:stretch>
        </p:blipFill>
        <p:spPr bwMode="auto">
          <a:xfrm>
            <a:off x="6477000" y="4953000"/>
            <a:ext cx="2438400" cy="1828800"/>
          </a:xfrm>
          <a:prstGeom prst="rect">
            <a:avLst/>
          </a:prstGeom>
          <a:noFill/>
        </p:spPr>
      </p:pic>
      <p:pic>
        <p:nvPicPr>
          <p:cNvPr id="1028" name="Picture 4" descr="C:\Users\User\Dropbox\In View Photos\Thailand\CIMG1973 - Cop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3276600"/>
            <a:ext cx="2438400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5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:\bus_grp\YCA\Marketing &amp; Communication\Logos\VoICE Logo\VoiceLogo_yca_whiteb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7"/>
          <a:stretch/>
        </p:blipFill>
        <p:spPr bwMode="auto">
          <a:xfrm>
            <a:off x="683568" y="692696"/>
            <a:ext cx="2771800" cy="11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bus_grp\YCA\Marketing &amp; Communication\Website\2012\PHOTOS\INDIA\FLICKR\Indian K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68" y="1844824"/>
            <a:ext cx="5904656" cy="39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5936" y="122811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2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Volunteers In Community Engagement</a:t>
            </a:r>
            <a:endParaRPr lang="en-AU" sz="20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762872" cy="4474824"/>
          </a:xfrm>
        </p:spPr>
        <p:txBody>
          <a:bodyPr>
            <a:normAutofit fontScale="92500" lnSpcReduction="10000"/>
          </a:bodyPr>
          <a:lstStyle/>
          <a:p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Who are we? 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We are Volunteers In Community Engagement (VOICE) and were formerly Youth Challenge Australia. We are a not for profit, Australian based volunteer sending organisation. We’ve been sending young volunteers on community development programs for over 20 years!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What do we do? 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We deliver programs that build the capacity of individuals and the sustainability of communities.    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Why </a:t>
            </a:r>
            <a:r>
              <a:rPr lang="en-A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volunteer with us? </a:t>
            </a:r>
            <a:endParaRPr lang="en-AU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VOICE is a development organisation which means that all of our programs are identified by the communities we work with, so there is a genuine need for volunteers. By volunteering with VOICE you can be sure that you will make a true impact in these communities. 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Where can you volunteer? 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India, Vanuatu, Mexico, Costa Rica, Cambodia, Kenya and Indigenous Australia. 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In 2012 volunteers built two classrooms for </a:t>
            </a:r>
            <a:r>
              <a:rPr lang="en-AU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Amalvet</a:t>
            </a: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 School in Vanuatu, taught English classes for San Joaquin community in Mexico and supported a endangered turtle conservation project in Playa </a:t>
            </a:r>
            <a:r>
              <a:rPr lang="en-AU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Caletas</a:t>
            </a: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 in Costa Rica!  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Who can volunteer with us?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Anybody 18+! We send groups 18-25 and 25+. 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How long do projects run?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Between 5-10 weeks (July-July, December – February) 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What’s the cost? 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Between $3900-$4500</a:t>
            </a:r>
          </a:p>
          <a:p>
            <a:pPr>
              <a:buFont typeface="Arial" charset="0"/>
              <a:buChar char="•"/>
            </a:pPr>
            <a:r>
              <a:rPr lang="en-A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For more information …</a:t>
            </a:r>
          </a:p>
          <a:p>
            <a:pPr marL="0" indent="0">
              <a:buNone/>
            </a:pP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Call 02 9514 5512 </a:t>
            </a:r>
          </a:p>
          <a:p>
            <a:pPr marL="0" indent="0">
              <a:buNone/>
            </a:pPr>
            <a:r>
              <a:rPr lang="en-AU" sz="1100" u="sng" dirty="0">
                <a:hlinkClick r:id="rId2"/>
              </a:rPr>
              <a:t>www.voiceaustralia.org.au</a:t>
            </a:r>
            <a:r>
              <a:rPr lang="en-AU" sz="1100" dirty="0"/>
              <a:t> </a:t>
            </a:r>
            <a:endParaRPr lang="en-A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AU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G:\bus_grp\YCA\Marketing &amp; Communication\Logos\VoICE Logo\VoiceLogo_yca_whiteb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7"/>
          <a:stretch/>
        </p:blipFill>
        <p:spPr bwMode="auto">
          <a:xfrm>
            <a:off x="683568" y="692696"/>
            <a:ext cx="2771800" cy="11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5936" y="122811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2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  <a:cs typeface="Calibri" pitchFamily="34" charset="0"/>
              </a:rPr>
              <a:t>Volunteers In Community Engagement</a:t>
            </a:r>
            <a:endParaRPr lang="en-AU" sz="20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G:\bus_grp\YCA\Marketing &amp; Communication\Website\2012\PHOTOS\MEXICO\Lucy Warhurst MEX2011A (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38603"/>
            <a:ext cx="3322637" cy="44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22" y="14980"/>
            <a:ext cx="9255798" cy="684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3" y="1"/>
            <a:ext cx="7906990" cy="684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22155" y="124262"/>
            <a:ext cx="4371485" cy="6622068"/>
          </a:xfrm>
          <a:prstGeom prst="round2DiagRect">
            <a:avLst/>
          </a:prstGeom>
          <a:solidFill>
            <a:srgbClr val="0092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2155" y="1926410"/>
            <a:ext cx="4371485" cy="6238885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/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Travel, explore, give back, grow, and unwind on your </a:t>
            </a:r>
            <a:r>
              <a:rPr lang="en-US" sz="22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GapBreak</a:t>
            </a: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 with </a:t>
            </a:r>
            <a:r>
              <a:rPr lang="en-US" sz="22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Antipodeans Abroad </a:t>
            </a: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 2014</a:t>
            </a:r>
            <a: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Volunteer &amp; work placements for high school leavers aged 17-19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Destinations throughout Africa, Asia, &amp; North &amp; South America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1, 3, &amp; 6 month placements </a:t>
            </a:r>
            <a: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Program costs start at $1750 depending on destination</a:t>
            </a:r>
            <a:r>
              <a:rPr lang="en-US" sz="2700" dirty="0" smtClean="0">
                <a:solidFill>
                  <a:schemeClr val="bg1"/>
                </a:solidFill>
              </a:rPr>
              <a:t/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sz="2700" dirty="0" smtClean="0">
                <a:solidFill>
                  <a:schemeClr val="bg1"/>
                </a:solidFill>
              </a:rPr>
              <a:t/>
            </a:r>
            <a:br>
              <a:rPr lang="en-US" sz="2700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6048" y="382265"/>
            <a:ext cx="4400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ANTIPODEANS ABROAD: GAPBREAK</a:t>
            </a:r>
          </a:p>
        </p:txBody>
      </p:sp>
      <p:pic>
        <p:nvPicPr>
          <p:cNvPr id="4" name="Picture 3" descr="Divider Mail Chim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958828" y="3989176"/>
            <a:ext cx="5420481" cy="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3" y="0"/>
            <a:ext cx="8951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52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Full List of Organisations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300" dirty="0" smtClean="0">
                <a:cs typeface="Century Gothic"/>
                <a:hlinkClick r:id="rId2"/>
              </a:rPr>
              <a:t>www.antipodeans.com.au</a:t>
            </a:r>
            <a:endParaRPr lang="en-US" sz="3300" dirty="0" smtClean="0">
              <a:cs typeface="Century Gothic"/>
            </a:endParaRPr>
          </a:p>
          <a:p>
            <a:r>
              <a:rPr lang="en-AU" sz="3300" dirty="0" smtClean="0">
                <a:hlinkClick r:id="rId3"/>
              </a:rPr>
              <a:t>www.projects-abroad.com.au</a:t>
            </a:r>
            <a:r>
              <a:rPr lang="en-AU" sz="3300" dirty="0" smtClean="0"/>
              <a:t> </a:t>
            </a:r>
          </a:p>
          <a:p>
            <a:r>
              <a:rPr lang="en-AU" sz="3300" dirty="0" smtClean="0">
                <a:hlinkClick r:id="rId4"/>
              </a:rPr>
              <a:t>worldyouth.org.au</a:t>
            </a:r>
            <a:endParaRPr lang="en-AU" sz="3300" dirty="0" smtClean="0"/>
          </a:p>
          <a:p>
            <a:r>
              <a:rPr lang="en-GB" sz="3300" dirty="0" smtClean="0">
                <a:hlinkClick r:id="rId5"/>
              </a:rPr>
              <a:t>www.realgap.com.au</a:t>
            </a:r>
            <a:endParaRPr lang="en-GB" sz="3300" dirty="0" smtClean="0"/>
          </a:p>
          <a:p>
            <a:r>
              <a:rPr lang="en-GB" sz="3300" dirty="0">
                <a:hlinkClick r:id="rId6"/>
              </a:rPr>
              <a:t>www.i-to-i.com</a:t>
            </a:r>
            <a:r>
              <a:rPr lang="en-GB" sz="3300" dirty="0"/>
              <a:t> </a:t>
            </a:r>
          </a:p>
          <a:p>
            <a:r>
              <a:rPr lang="en-GB" sz="3300" dirty="0" smtClean="0"/>
              <a:t> </a:t>
            </a:r>
            <a:r>
              <a:rPr lang="en-AU" sz="3300" dirty="0" smtClean="0">
                <a:hlinkClick r:id="rId7"/>
              </a:rPr>
              <a:t>www.isvolunteers.org</a:t>
            </a:r>
            <a:endParaRPr lang="en-AU" sz="3300" dirty="0" smtClean="0"/>
          </a:p>
          <a:p>
            <a:r>
              <a:rPr lang="en-AU" sz="3300" u="sng" dirty="0">
                <a:hlinkClick r:id="rId8"/>
              </a:rPr>
              <a:t>www.voiceaustralia.org.au</a:t>
            </a:r>
            <a:r>
              <a:rPr lang="en-AU" sz="3300" dirty="0"/>
              <a:t> </a:t>
            </a:r>
            <a:endParaRPr lang="en-AU" sz="3300" dirty="0" smtClean="0"/>
          </a:p>
          <a:p>
            <a:r>
              <a:rPr lang="en-AU" sz="3300" dirty="0">
                <a:cs typeface="Calibri" pitchFamily="34" charset="0"/>
                <a:hlinkClick r:id="rId9"/>
              </a:rPr>
              <a:t>http://www.projectfutures.com/events/cycles/2013</a:t>
            </a:r>
            <a:r>
              <a:rPr lang="en-AU" sz="3300" dirty="0" smtClean="0">
                <a:cs typeface="Calibri" pitchFamily="34" charset="0"/>
                <a:hlinkClick r:id="rId9"/>
              </a:rPr>
              <a:t>/</a:t>
            </a:r>
            <a:r>
              <a:rPr lang="en-AU" sz="3300" dirty="0" smtClean="0">
                <a:cs typeface="Calibri" pitchFamily="34" charset="0"/>
              </a:rPr>
              <a:t> </a:t>
            </a:r>
          </a:p>
          <a:p>
            <a:r>
              <a:rPr lang="en-AU" sz="3300" dirty="0">
                <a:cs typeface="Calibri" pitchFamily="34" charset="0"/>
                <a:hlinkClick r:id="rId10"/>
              </a:rPr>
              <a:t>http://</a:t>
            </a:r>
            <a:r>
              <a:rPr lang="en-AU" sz="3300" dirty="0" smtClean="0">
                <a:cs typeface="Calibri" pitchFamily="34" charset="0"/>
                <a:hlinkClick r:id="rId10"/>
              </a:rPr>
              <a:t>www.catholicmission.org.au/educationformation/gig</a:t>
            </a:r>
            <a:endParaRPr lang="en-AU" sz="3300" dirty="0" smtClean="0">
              <a:cs typeface="Calibri" pitchFamily="34" charset="0"/>
            </a:endParaRPr>
          </a:p>
          <a:p>
            <a:r>
              <a:rPr lang="en-AU" sz="3300" dirty="0" smtClean="0">
                <a:cs typeface="Calibri" pitchFamily="34" charset="0"/>
                <a:hlinkClick r:id="rId11"/>
              </a:rPr>
              <a:t>www.volunteerabroad.com.au</a:t>
            </a:r>
            <a:r>
              <a:rPr lang="en-AU" sz="3300" dirty="0" smtClean="0">
                <a:cs typeface="Calibri" pitchFamily="34" charset="0"/>
              </a:rPr>
              <a:t> </a:t>
            </a:r>
          </a:p>
          <a:p>
            <a:r>
              <a:rPr lang="en-AU" sz="3300" dirty="0" smtClean="0">
                <a:cs typeface="Calibri" pitchFamily="34" charset="0"/>
                <a:hlinkClick r:id="rId12"/>
              </a:rPr>
              <a:t>www.australianvolunteers.com</a:t>
            </a:r>
            <a:endParaRPr lang="en-AU" sz="3300" dirty="0" smtClean="0">
              <a:cs typeface="Calibri" pitchFamily="34" charset="0"/>
            </a:endParaRPr>
          </a:p>
          <a:p>
            <a:r>
              <a:rPr lang="en-AU" sz="3300" dirty="0" smtClean="0">
                <a:cs typeface="Calibri" pitchFamily="34" charset="0"/>
                <a:hlinkClick r:id="rId13"/>
              </a:rPr>
              <a:t>www.gviaustralia.com.au</a:t>
            </a:r>
            <a:endParaRPr lang="en-AU" sz="3300" dirty="0" smtClean="0">
              <a:cs typeface="Calibri" pitchFamily="34" charset="0"/>
            </a:endParaRPr>
          </a:p>
          <a:p>
            <a:r>
              <a:rPr lang="en-AU" sz="3300" dirty="0">
                <a:cs typeface="Calibri" pitchFamily="34" charset="0"/>
                <a:hlinkClick r:id="rId14"/>
              </a:rPr>
              <a:t>http://</a:t>
            </a:r>
            <a:r>
              <a:rPr lang="en-AU" sz="3300" dirty="0" smtClean="0">
                <a:cs typeface="Calibri" pitchFamily="34" charset="0"/>
                <a:hlinkClick r:id="rId14"/>
              </a:rPr>
              <a:t>www.volunteering.com.au/become_a_volunteer/volunteer_overseas.asp</a:t>
            </a:r>
            <a:r>
              <a:rPr lang="en-AU" sz="3300" dirty="0" smtClean="0">
                <a:cs typeface="Calibri" pitchFamily="34" charset="0"/>
              </a:rPr>
              <a:t> </a:t>
            </a:r>
          </a:p>
          <a:p>
            <a:r>
              <a:rPr lang="en-AU" sz="3300" dirty="0" smtClean="0">
                <a:cs typeface="Calibri" pitchFamily="34" charset="0"/>
                <a:hlinkClick r:id="rId15"/>
              </a:rPr>
              <a:t>www.palms.org.au</a:t>
            </a:r>
            <a:r>
              <a:rPr lang="en-AU" sz="3300" dirty="0" smtClean="0">
                <a:cs typeface="Calibri" pitchFamily="34" charset="0"/>
              </a:rPr>
              <a:t> </a:t>
            </a:r>
          </a:p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hlinkClick r:id="rId16"/>
              </a:rPr>
              <a:t>http://www.projectfutures.com/events/cycles</a:t>
            </a:r>
            <a:r>
              <a:rPr lang="en-A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  <a:hlinkClick r:id="rId16"/>
              </a:rPr>
              <a:t>/</a:t>
            </a:r>
            <a:endParaRPr lang="en-AU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AU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AU" b="1" dirty="0">
              <a:solidFill>
                <a:srgbClr val="006600"/>
              </a:solidFill>
            </a:endParaRPr>
          </a:p>
          <a:p>
            <a:endParaRPr lang="en-GB" dirty="0">
              <a:solidFill>
                <a:prstClr val="white"/>
              </a:solidFill>
              <a:latin typeface="ChollaSansThin" pitchFamily="18" charset="0"/>
            </a:endParaRPr>
          </a:p>
          <a:p>
            <a:endParaRPr lang="en-AU" b="1" dirty="0">
              <a:solidFill>
                <a:srgbClr val="FFFF00"/>
              </a:solidFill>
            </a:endParaRPr>
          </a:p>
          <a:p>
            <a:endParaRPr lang="en-AU" b="1" dirty="0">
              <a:solidFill>
                <a:srgbClr val="00583D"/>
              </a:solidFill>
            </a:endParaRPr>
          </a:p>
          <a:p>
            <a:endParaRPr lang="en-US" dirty="0">
              <a:latin typeface="Century Gothic"/>
              <a:cs typeface="Century Gothic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08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187" r="5924"/>
          <a:stretch>
            <a:fillRect/>
          </a:stretch>
        </p:blipFill>
        <p:spPr>
          <a:xfrm>
            <a:off x="-5264" y="0"/>
            <a:ext cx="9149264" cy="6858000"/>
          </a:xfrm>
        </p:spPr>
      </p:pic>
      <p:sp>
        <p:nvSpPr>
          <p:cNvPr id="5" name="Round Diagonal Corner Rectangle 4"/>
          <p:cNvSpPr/>
          <p:nvPr/>
        </p:nvSpPr>
        <p:spPr>
          <a:xfrm>
            <a:off x="5137914" y="274638"/>
            <a:ext cx="3863448" cy="4704324"/>
          </a:xfrm>
          <a:prstGeom prst="round2DiagRect">
            <a:avLst/>
          </a:prstGeom>
          <a:solidFill>
            <a:srgbClr val="0092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37914" y="1091122"/>
            <a:ext cx="400082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Century Gothic"/>
                <a:cs typeface="Century Gothic"/>
              </a:rPr>
              <a:t>Website: 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www.antipodeans.com.au</a:t>
            </a:r>
          </a:p>
          <a:p>
            <a:endParaRPr lang="en-US" sz="20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Call</a:t>
            </a:r>
            <a:r>
              <a:rPr lang="en-US" sz="2000" b="1" dirty="0">
                <a:solidFill>
                  <a:srgbClr val="1F497D"/>
                </a:solidFill>
                <a:latin typeface="Century Gothic"/>
                <a:cs typeface="Century Gothic"/>
              </a:rPr>
              <a:t>:</a:t>
            </a:r>
            <a:r>
              <a:rPr lang="en-US" sz="20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02) 9413 1522    </a:t>
            </a:r>
          </a:p>
          <a:p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b="1" dirty="0">
                <a:solidFill>
                  <a:srgbClr val="1F497D"/>
                </a:solidFill>
                <a:latin typeface="Century Gothic"/>
                <a:cs typeface="Century Gothic"/>
              </a:rPr>
              <a:t>Email: 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explore@</a:t>
            </a:r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antipodeans.com.au</a:t>
            </a:r>
          </a:p>
          <a:p>
            <a:endParaRPr lang="en-US" sz="20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b="1" dirty="0" smtClean="0">
                <a:solidFill>
                  <a:srgbClr val="1F497D"/>
                </a:solidFill>
                <a:latin typeface="Century Gothic"/>
                <a:cs typeface="Century Gothic"/>
              </a:rPr>
              <a:t>Information Nights: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Brisbane, dates TBC</a:t>
            </a:r>
          </a:p>
          <a:p>
            <a:endParaRPr lang="en-US" sz="20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		</a:t>
            </a:r>
          </a:p>
          <a:p>
            <a:endParaRPr lang="en-US" sz="20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		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5670" y="407443"/>
            <a:ext cx="422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Helvetica Neue Bold Condensed"/>
                <a:cs typeface="Helvetica Neue Bold Condensed"/>
              </a:rPr>
              <a:t>FIND OUT MORE!</a:t>
            </a:r>
          </a:p>
        </p:txBody>
      </p:sp>
      <p:pic>
        <p:nvPicPr>
          <p:cNvPr id="11" name="Picture 10" descr="Divider Mail Chim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174207" y="2946075"/>
            <a:ext cx="3996594" cy="691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5334981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Kenya  Brazil Tanzania  Argentina  USA  Canada  UK  Peru  Ghana  Ecuador  Nepal  China  India  Cambodia  Borneo  Southern Africa Combo  South Africa  France Mauritius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A\Desktop\Elle\Cambodia Photos\Phnom Penh\VCAO\DSC07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73"/>
            <a:ext cx="9144000" cy="6854985"/>
          </a:xfrm>
          <a:prstGeom prst="rect">
            <a:avLst/>
          </a:prstGeom>
          <a:noFill/>
          <a:effectLst>
            <a:reflection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4490" y="116632"/>
            <a:ext cx="5645224" cy="1077218"/>
          </a:xfrm>
          <a:prstGeom prst="rect">
            <a:avLst/>
          </a:prstGeom>
          <a:solidFill>
            <a:srgbClr val="00583D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5000" b="1" dirty="0" smtClean="0">
                <a:solidFill>
                  <a:prstClr val="white"/>
                </a:solidFill>
              </a:rPr>
              <a:t>PROJECTS ABROAD</a:t>
            </a:r>
            <a:endParaRPr lang="en-AU" sz="5000" dirty="0" smtClean="0">
              <a:solidFill>
                <a:prstClr val="white"/>
              </a:solidFill>
            </a:endParaRPr>
          </a:p>
          <a:p>
            <a:pPr algn="ctr" defTabSz="914400"/>
            <a:r>
              <a:rPr lang="en-AU" sz="1400" dirty="0" smtClean="0">
                <a:solidFill>
                  <a:prstClr val="white"/>
                </a:solidFill>
              </a:rPr>
              <a:t>SAFE, SUPPORTED &amp; SUSTAINABLE PROJECTS IN 29 COUNTRIES</a:t>
            </a:r>
            <a:endParaRPr lang="en-AU" sz="1400" dirty="0">
              <a:solidFill>
                <a:prstClr val="white"/>
              </a:solidFill>
            </a:endParaRPr>
          </a:p>
        </p:txBody>
      </p:sp>
      <p:pic>
        <p:nvPicPr>
          <p:cNvPr id="10" name="Picture 5" descr="Projects(RGB)-revers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279" y="5841272"/>
            <a:ext cx="1917477" cy="7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4081007"/>
            <a:ext cx="6588224" cy="252376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AU" sz="3200" b="1" dirty="0" smtClean="0">
                <a:solidFill>
                  <a:srgbClr val="00583D"/>
                </a:solidFill>
              </a:rPr>
              <a:t>About Projects Abroad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Practical, educational, sustainable and adventurous programmes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29 countries, over 1000 individual projects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500 global staff – unique local support and direction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Stay with a host family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Flexible start dates and project duration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Volunteer community – volunteers from all around the world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b="1" dirty="0" smtClean="0">
                <a:solidFill>
                  <a:srgbClr val="00583D"/>
                </a:solidFill>
              </a:rPr>
              <a:t>One month </a:t>
            </a:r>
            <a:r>
              <a:rPr lang="en-AU" b="1" smtClean="0">
                <a:solidFill>
                  <a:srgbClr val="00583D"/>
                </a:solidFill>
              </a:rPr>
              <a:t>project between $2045 - $3595</a:t>
            </a:r>
            <a:endParaRPr lang="en-AU" b="1" dirty="0">
              <a:solidFill>
                <a:srgbClr val="0058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Shared Docs\Brochure 2012\2012 big brochure\replacement photos\Selections\Page 13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2" y="1981"/>
            <a:ext cx="9154242" cy="68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300578"/>
            <a:ext cx="3024336" cy="590931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Minimum age 16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Summer break or gap year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Programmes for year 10 and 11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Volunteer &amp; Work Experience</a:t>
            </a:r>
          </a:p>
          <a:p>
            <a:pPr defTabSz="914400"/>
            <a:endParaRPr lang="en-AU" sz="1400" b="1" dirty="0">
              <a:solidFill>
                <a:srgbClr val="00583D"/>
              </a:solidFill>
            </a:endParaRPr>
          </a:p>
          <a:p>
            <a:pPr defTabSz="914400"/>
            <a:r>
              <a:rPr lang="en-AU" sz="1400" b="1" u="sng" dirty="0" smtClean="0">
                <a:solidFill>
                  <a:srgbClr val="00583D"/>
                </a:solidFill>
              </a:rPr>
              <a:t>COMMUNITY WORK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Conservation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Care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Teaching &amp; Sports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Building</a:t>
            </a:r>
          </a:p>
          <a:p>
            <a:pPr defTabSz="914400"/>
            <a:endParaRPr lang="en-AU" sz="1400" b="1" dirty="0">
              <a:solidFill>
                <a:srgbClr val="00583D"/>
              </a:solidFill>
            </a:endParaRPr>
          </a:p>
          <a:p>
            <a:pPr defTabSz="914400"/>
            <a:r>
              <a:rPr lang="en-AU" sz="1400" b="1" u="sng" dirty="0" smtClean="0">
                <a:solidFill>
                  <a:srgbClr val="00583D"/>
                </a:solidFill>
              </a:rPr>
              <a:t>WORK EXPERIENCE/VOLUNTEER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Medical &amp; Healthcare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Humans Rights &amp; Law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Business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AU" sz="1400" b="1" dirty="0" smtClean="0">
                <a:solidFill>
                  <a:srgbClr val="00583D"/>
                </a:solidFill>
              </a:rPr>
              <a:t>Journalism</a:t>
            </a:r>
          </a:p>
          <a:p>
            <a:pPr defTabSz="914400"/>
            <a:endParaRPr lang="en-AU" sz="1400" b="1" dirty="0" smtClean="0">
              <a:solidFill>
                <a:srgbClr val="00583D"/>
              </a:solidFill>
            </a:endParaRPr>
          </a:p>
          <a:p>
            <a:pPr defTabSz="914400"/>
            <a:r>
              <a:rPr lang="en-AU" sz="1400" b="1" dirty="0" smtClean="0">
                <a:solidFill>
                  <a:srgbClr val="00583D"/>
                </a:solidFill>
              </a:rPr>
              <a:t>UNIQUE PROJECTS</a:t>
            </a:r>
          </a:p>
          <a:p>
            <a:pPr defTabSz="914400"/>
            <a:r>
              <a:rPr lang="en-AU" sz="1400" b="1" dirty="0" smtClean="0">
                <a:solidFill>
                  <a:srgbClr val="00583D"/>
                </a:solidFill>
              </a:rPr>
              <a:t>For example care for disadvantaged children in Samoa, human rights work in Cape Town or rainforest conservation in the Peruvian Amazon</a:t>
            </a:r>
          </a:p>
          <a:p>
            <a:pPr defTabSz="914400"/>
            <a:endParaRPr lang="en-AU" sz="1400" b="1" dirty="0">
              <a:solidFill>
                <a:srgbClr val="00583D"/>
              </a:solidFill>
            </a:endParaRPr>
          </a:p>
          <a:p>
            <a:pPr defTabSz="914400"/>
            <a:r>
              <a:rPr lang="en-AU" sz="1400" b="1" u="sng" dirty="0" smtClean="0">
                <a:solidFill>
                  <a:srgbClr val="00583D"/>
                </a:solidFill>
              </a:rPr>
              <a:t>CONTACT US</a:t>
            </a:r>
          </a:p>
          <a:p>
            <a:pPr defTabSz="914400"/>
            <a:r>
              <a:rPr lang="en-AU" sz="1400" b="1" dirty="0" smtClean="0">
                <a:solidFill>
                  <a:srgbClr val="00583D"/>
                </a:solidFill>
              </a:rPr>
              <a:t>1300 132 831</a:t>
            </a:r>
          </a:p>
          <a:p>
            <a:pPr defTabSz="914400"/>
            <a:r>
              <a:rPr lang="en-AU" sz="1400" b="1" dirty="0" smtClean="0">
                <a:solidFill>
                  <a:srgbClr val="00583D"/>
                </a:solidFill>
              </a:rPr>
              <a:t>www.projects-abroad.com.au</a:t>
            </a:r>
          </a:p>
        </p:txBody>
      </p:sp>
      <p:pic>
        <p:nvPicPr>
          <p:cNvPr id="7" name="Picture 5" descr="Projects(RGB)-revers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5877272"/>
            <a:ext cx="1917477" cy="7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65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933056"/>
            <a:ext cx="8305800" cy="223224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AU" sz="2400" dirty="0" smtClean="0"/>
              <a:t>Established in 1988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AU" sz="2400" dirty="0" smtClean="0"/>
              <a:t>Head Office based in Adelaide, SA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AU" sz="2400" dirty="0" smtClean="0"/>
              <a:t>Signatory to the Australian Council for International Development (ACFID)</a:t>
            </a:r>
          </a:p>
          <a:p>
            <a:endParaRPr lang="en-AU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305800" cy="1714124"/>
          </a:xfrm>
        </p:spPr>
        <p:txBody>
          <a:bodyPr/>
          <a:lstStyle/>
          <a:p>
            <a:r>
              <a:rPr lang="en-AU" sz="5400" b="1" dirty="0" smtClean="0"/>
              <a:t>WORLD YOUTH INTERNATIONAL</a:t>
            </a:r>
            <a:endParaRPr lang="en-AU" sz="5400" b="1" dirty="0"/>
          </a:p>
        </p:txBody>
      </p:sp>
      <p:pic>
        <p:nvPicPr>
          <p:cNvPr id="10" name="Picture 9" descr="wyi_corporate_pm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2000" y="548680"/>
            <a:ext cx="1980000" cy="115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5400" b="1" dirty="0" smtClean="0"/>
              <a:t>Overseas Action Program</a:t>
            </a:r>
            <a:endParaRPr lang="en-AU" sz="5400" b="1" dirty="0"/>
          </a:p>
        </p:txBody>
      </p:sp>
      <p:pic>
        <p:nvPicPr>
          <p:cNvPr id="7" name="Content Placeholder 6" descr="Aza'a Nepal 2010 126 croppe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806" r="10024"/>
          <a:stretch>
            <a:fillRect/>
          </a:stretch>
        </p:blipFill>
        <p:spPr>
          <a:xfrm>
            <a:off x="323528" y="1484784"/>
            <a:ext cx="458100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60032" y="1524000"/>
            <a:ext cx="3848104" cy="492933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AU" dirty="0" smtClean="0"/>
              <a:t>Team program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Led by a professionally-trained Team Leader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For people aged 18 to 30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Five or ten weeks in length</a:t>
            </a:r>
          </a:p>
          <a:p>
            <a:pPr>
              <a:spcAft>
                <a:spcPts val="1200"/>
              </a:spcAft>
            </a:pPr>
            <a:r>
              <a:rPr lang="en-AU" dirty="0" smtClean="0"/>
              <a:t>Specific skills and qualifications not required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en-AU" sz="5400" b="1" dirty="0" smtClean="0"/>
              <a:t>Overseas</a:t>
            </a:r>
            <a:r>
              <a:rPr lang="en-AU" sz="5400" dirty="0" smtClean="0"/>
              <a:t> </a:t>
            </a:r>
            <a:r>
              <a:rPr lang="en-AU" sz="5400" b="1" dirty="0" smtClean="0"/>
              <a:t>Action Program</a:t>
            </a:r>
            <a:endParaRPr lang="en-AU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186808" cy="5001344"/>
          </a:xfrm>
        </p:spPr>
        <p:txBody>
          <a:bodyPr>
            <a:normAutofit/>
          </a:bodyPr>
          <a:lstStyle/>
          <a:p>
            <a:r>
              <a:rPr lang="en-AU" sz="2800" dirty="0" smtClean="0"/>
              <a:t>Get your hands dirty working on construction projects</a:t>
            </a:r>
          </a:p>
          <a:p>
            <a:r>
              <a:rPr lang="en-AU" sz="2800" dirty="0" smtClean="0"/>
              <a:t>Live alongside local communities in:</a:t>
            </a:r>
          </a:p>
          <a:p>
            <a:pPr algn="ctr">
              <a:spcBef>
                <a:spcPts val="1200"/>
              </a:spcBef>
              <a:buNone/>
            </a:pPr>
            <a:r>
              <a:rPr lang="en-AU" sz="3200" b="1" dirty="0" smtClean="0"/>
              <a:t>KENYA</a:t>
            </a:r>
            <a:endParaRPr lang="en-AU" sz="2800" b="1" dirty="0" smtClean="0"/>
          </a:p>
          <a:p>
            <a:pPr algn="ctr">
              <a:spcBef>
                <a:spcPts val="1200"/>
              </a:spcBef>
              <a:buNone/>
            </a:pPr>
            <a:r>
              <a:rPr lang="en-AU" sz="3200" b="1" dirty="0" smtClean="0"/>
              <a:t>NEPAL</a:t>
            </a:r>
            <a:endParaRPr lang="en-AU" sz="2800" b="1" dirty="0"/>
          </a:p>
          <a:p>
            <a:pPr algn="ctr">
              <a:spcBef>
                <a:spcPts val="1200"/>
              </a:spcBef>
              <a:buNone/>
            </a:pPr>
            <a:r>
              <a:rPr lang="en-AU" sz="3200" b="1" dirty="0" smtClean="0"/>
              <a:t>PERU</a:t>
            </a:r>
            <a:endParaRPr lang="en-AU" sz="2800" b="1" dirty="0"/>
          </a:p>
          <a:p>
            <a:pPr algn="ctr">
              <a:spcBef>
                <a:spcPts val="1200"/>
              </a:spcBef>
              <a:buNone/>
            </a:pPr>
            <a:r>
              <a:rPr lang="en-AU" sz="3200" b="1" dirty="0" smtClean="0"/>
              <a:t>CAMBODIA</a:t>
            </a:r>
          </a:p>
        </p:txBody>
      </p:sp>
      <p:pic>
        <p:nvPicPr>
          <p:cNvPr id="5" name="Content Placeholder 4" descr="Building tank wal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0974714">
            <a:off x="6246968" y="2824906"/>
            <a:ext cx="2407961" cy="3611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Host family life (2).jpg"/>
          <p:cNvPicPr>
            <a:picLocks noChangeAspect="1"/>
          </p:cNvPicPr>
          <p:nvPr/>
        </p:nvPicPr>
        <p:blipFill>
          <a:blip r:embed="rId3" cstate="print"/>
          <a:srcRect l="12501" t="21009" r="12490"/>
          <a:stretch>
            <a:fillRect/>
          </a:stretch>
        </p:blipFill>
        <p:spPr>
          <a:xfrm rot="247586">
            <a:off x="4259872" y="2432100"/>
            <a:ext cx="2436276" cy="342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G_2763.JPG"/>
          <p:cNvPicPr>
            <a:picLocks noChangeAspect="1"/>
          </p:cNvPicPr>
          <p:nvPr/>
        </p:nvPicPr>
        <p:blipFill>
          <a:blip r:embed="rId4" cstate="print"/>
          <a:srcRect l="26670" t="14816" r="26658" b="9895"/>
          <a:stretch>
            <a:fillRect/>
          </a:stretch>
        </p:blipFill>
        <p:spPr>
          <a:xfrm rot="184753">
            <a:off x="6440829" y="1396896"/>
            <a:ext cx="2160000" cy="2613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_DSC28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5928" r="21470"/>
          <a:stretch>
            <a:fillRect/>
          </a:stretch>
        </p:blipFill>
        <p:spPr>
          <a:xfrm>
            <a:off x="388871" y="332656"/>
            <a:ext cx="5407265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type="body" idx="2"/>
          </p:nvPr>
        </p:nvSpPr>
        <p:spPr>
          <a:xfrm>
            <a:off x="5796136" y="1772816"/>
            <a:ext cx="3347864" cy="4536504"/>
          </a:xfrm>
        </p:spPr>
        <p:txBody>
          <a:bodyPr>
            <a:normAutofit/>
          </a:bodyPr>
          <a:lstStyle/>
          <a:p>
            <a:r>
              <a:rPr lang="en-AU" sz="2000" b="1" dirty="0" smtClean="0"/>
              <a:t>Visit</a:t>
            </a:r>
            <a:r>
              <a:rPr lang="en-AU" sz="2000" dirty="0" smtClean="0"/>
              <a:t> </a:t>
            </a:r>
            <a:r>
              <a:rPr lang="en-AU" sz="2000" b="1" dirty="0" smtClean="0">
                <a:solidFill>
                  <a:srgbClr val="FFFF00"/>
                </a:solidFill>
                <a:hlinkClick r:id="rId3"/>
              </a:rPr>
              <a:t>worldyouth.org.au</a:t>
            </a:r>
            <a:endParaRPr lang="en-AU" sz="2000" b="1" dirty="0" smtClean="0">
              <a:solidFill>
                <a:srgbClr val="FFFF00"/>
              </a:solidFill>
            </a:endParaRPr>
          </a:p>
          <a:p>
            <a:r>
              <a:rPr lang="en-AU" sz="2000" b="1" dirty="0" smtClean="0"/>
              <a:t>Call</a:t>
            </a:r>
            <a:r>
              <a:rPr lang="en-AU" sz="2000" dirty="0" smtClean="0"/>
              <a:t> </a:t>
            </a:r>
            <a:r>
              <a:rPr lang="en-AU" sz="2000" b="1" dirty="0" smtClean="0"/>
              <a:t>(08) 8340 1266 </a:t>
            </a:r>
            <a:r>
              <a:rPr lang="en-AU" sz="2000" dirty="0" smtClean="0"/>
              <a:t>and speak with our friendly staff</a:t>
            </a:r>
          </a:p>
          <a:p>
            <a:r>
              <a:rPr lang="en-AU" sz="2000" b="1" dirty="0" smtClean="0"/>
              <a:t>Email</a:t>
            </a:r>
            <a:r>
              <a:rPr lang="en-AU" sz="2000" dirty="0" smtClean="0"/>
              <a:t> </a:t>
            </a:r>
            <a:r>
              <a:rPr lang="en-AU" sz="2000" b="1" dirty="0" smtClean="0"/>
              <a:t>us</a:t>
            </a:r>
            <a:r>
              <a:rPr lang="en-AU" sz="2000" dirty="0" smtClean="0"/>
              <a:t> at admin@worldyouth.org.au</a:t>
            </a:r>
          </a:p>
          <a:p>
            <a:r>
              <a:rPr lang="en-AU" sz="2000" b="1" dirty="0" smtClean="0"/>
              <a:t>Like </a:t>
            </a:r>
            <a:r>
              <a:rPr lang="en-AU" sz="2000" dirty="0" smtClean="0"/>
              <a:t>our </a:t>
            </a:r>
            <a:r>
              <a:rPr lang="en-AU" sz="2000" dirty="0" err="1" smtClean="0"/>
              <a:t>Facebook</a:t>
            </a:r>
            <a:r>
              <a:rPr lang="en-AU" sz="2000" dirty="0" smtClean="0"/>
              <a:t> page</a:t>
            </a:r>
          </a:p>
          <a:p>
            <a:r>
              <a:rPr lang="en-AU" sz="2000" b="1" dirty="0" smtClean="0"/>
              <a:t>Follow us </a:t>
            </a:r>
            <a:r>
              <a:rPr lang="en-AU" sz="2000" dirty="0" smtClean="0"/>
              <a:t>on Twitter @</a:t>
            </a:r>
            <a:r>
              <a:rPr lang="en-AU" sz="2000" dirty="0" err="1" smtClean="0"/>
              <a:t>WYIAustralia</a:t>
            </a:r>
            <a:endParaRPr lang="en-AU" sz="2000" dirty="0" smtClean="0"/>
          </a:p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6136" y="457200"/>
            <a:ext cx="3168352" cy="1171600"/>
          </a:xfrm>
        </p:spPr>
        <p:txBody>
          <a:bodyPr>
            <a:noAutofit/>
          </a:bodyPr>
          <a:lstStyle/>
          <a:p>
            <a:pPr algn="ctr"/>
            <a:r>
              <a:rPr lang="en-AU" sz="3600" b="1" dirty="0" smtClean="0"/>
              <a:t>For More </a:t>
            </a:r>
            <a:br>
              <a:rPr lang="en-AU" sz="3600" b="1" dirty="0" smtClean="0"/>
            </a:br>
            <a:r>
              <a:rPr lang="en-AU" sz="3600" b="1" dirty="0" smtClean="0"/>
              <a:t>Information:</a:t>
            </a:r>
            <a:endParaRPr lang="en-A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Clarity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per">
  <a:themeElements>
    <a:clrScheme name="Custom 1">
      <a:dk1>
        <a:sysClr val="windowText" lastClr="000000"/>
      </a:dk1>
      <a:lt1>
        <a:sysClr val="window" lastClr="FFFFFF"/>
      </a:lt1>
      <a:dk2>
        <a:srgbClr val="634545"/>
      </a:dk2>
      <a:lt2>
        <a:srgbClr val="FFFFFF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E084"/>
      </a:hlink>
      <a:folHlink>
        <a:srgbClr val="96A9A9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Paper">
  <a:themeElements>
    <a:clrScheme name="Custom 1">
      <a:dk1>
        <a:sysClr val="windowText" lastClr="000000"/>
      </a:dk1>
      <a:lt1>
        <a:sysClr val="window" lastClr="FFFFFF"/>
      </a:lt1>
      <a:dk2>
        <a:srgbClr val="634545"/>
      </a:dk2>
      <a:lt2>
        <a:srgbClr val="FFFFFF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E084"/>
      </a:hlink>
      <a:folHlink>
        <a:srgbClr val="96A9A9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aper">
  <a:themeElements>
    <a:clrScheme name="Custom 1">
      <a:dk1>
        <a:sysClr val="windowText" lastClr="000000"/>
      </a:dk1>
      <a:lt1>
        <a:sysClr val="window" lastClr="FFFFFF"/>
      </a:lt1>
      <a:dk2>
        <a:srgbClr val="634545"/>
      </a:dk2>
      <a:lt2>
        <a:srgbClr val="FFFFFF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E084"/>
      </a:hlink>
      <a:folHlink>
        <a:srgbClr val="96A9A9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aper">
  <a:themeElements>
    <a:clrScheme name="Custom 1">
      <a:dk1>
        <a:sysClr val="windowText" lastClr="000000"/>
      </a:dk1>
      <a:lt1>
        <a:sysClr val="window" lastClr="FFFFFF"/>
      </a:lt1>
      <a:dk2>
        <a:srgbClr val="634545"/>
      </a:dk2>
      <a:lt2>
        <a:srgbClr val="FFFFFF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FFE084"/>
      </a:hlink>
      <a:folHlink>
        <a:srgbClr val="96A9A9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703</Words>
  <Application>Microsoft Office PowerPoint</Application>
  <PresentationFormat>On-screen Show (4:3)</PresentationFormat>
  <Paragraphs>168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Office Theme</vt:lpstr>
      <vt:lpstr>1_Office Theme</vt:lpstr>
      <vt:lpstr>2_Office Theme</vt:lpstr>
      <vt:lpstr>Paper</vt:lpstr>
      <vt:lpstr>2_Paper</vt:lpstr>
      <vt:lpstr>3_Paper</vt:lpstr>
      <vt:lpstr>4_Paper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Clarity</vt:lpstr>
      <vt:lpstr>Gap Year Options Volunteering in 2014??</vt:lpstr>
      <vt:lpstr> Travel, explore, give back, grow, and unwind on your GapBreak with Antipodeans Abroad in 2014  Volunteer &amp; work placements for high school leavers aged 17-19  Destinations throughout Africa, Asia, &amp; North &amp; South America  1, 3, &amp; 6 month placements   Program costs start at $1750 depending on destination    </vt:lpstr>
      <vt:lpstr>PowerPoint Presentation</vt:lpstr>
      <vt:lpstr>PowerPoint Presentation</vt:lpstr>
      <vt:lpstr>PowerPoint Presentation</vt:lpstr>
      <vt:lpstr>WORLD YOUTH INTERNATIONAL</vt:lpstr>
      <vt:lpstr>Overseas Action Program</vt:lpstr>
      <vt:lpstr>Overseas Action Program</vt:lpstr>
      <vt:lpstr>For More  Information:</vt:lpstr>
      <vt:lpstr>PowerPoint Presentation</vt:lpstr>
      <vt:lpstr>Live with Lion Cubs, South Africa 2, 3 or 4 weeks – the ultimate  hands-on wildlife experience </vt:lpstr>
      <vt:lpstr>Thailand Experience – 4 weeks $1699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List of Organisations</vt:lpstr>
    </vt:vector>
  </TitlesOfParts>
  <Company>Antipodeans Abroad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Ellaina Speziale</dc:creator>
  <cp:lastModifiedBy>HPNB-MASTER1</cp:lastModifiedBy>
  <cp:revision>23</cp:revision>
  <dcterms:created xsi:type="dcterms:W3CDTF">2012-12-20T04:06:02Z</dcterms:created>
  <dcterms:modified xsi:type="dcterms:W3CDTF">2013-09-05T11:20:27Z</dcterms:modified>
</cp:coreProperties>
</file>